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82" r:id="rId1"/>
  </p:sldMasterIdLst>
  <p:notesMasterIdLst>
    <p:notesMasterId r:id="rId16"/>
  </p:notesMasterIdLst>
  <p:sldIdLst>
    <p:sldId id="276" r:id="rId2"/>
    <p:sldId id="292" r:id="rId3"/>
    <p:sldId id="279" r:id="rId4"/>
    <p:sldId id="280" r:id="rId5"/>
    <p:sldId id="293" r:id="rId6"/>
    <p:sldId id="309" r:id="rId7"/>
    <p:sldId id="295" r:id="rId8"/>
    <p:sldId id="296" r:id="rId9"/>
    <p:sldId id="297" r:id="rId10"/>
    <p:sldId id="299" r:id="rId11"/>
    <p:sldId id="303" r:id="rId12"/>
    <p:sldId id="304" r:id="rId13"/>
    <p:sldId id="308" r:id="rId14"/>
    <p:sldId id="307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sse Hamonic" initials="JH" lastIdx="30" clrIdx="0">
    <p:extLst>
      <p:ext uri="{19B8F6BF-5375-455C-9EA6-DF929625EA0E}">
        <p15:presenceInfo xmlns:p15="http://schemas.microsoft.com/office/powerpoint/2012/main" userId="S::Jesse.Hamonic@nutrien.com::2c234961-8352-4476-8706-f98c16fa6074" providerId="AD"/>
      </p:ext>
    </p:extLst>
  </p:cmAuthor>
  <p:cmAuthor id="2" name="Whitney Pirkle Semmens" initials="WS" lastIdx="4" clrIdx="1">
    <p:extLst>
      <p:ext uri="{19B8F6BF-5375-455C-9EA6-DF929625EA0E}">
        <p15:presenceInfo xmlns:p15="http://schemas.microsoft.com/office/powerpoint/2012/main" userId="S::whitney.semmens@nutrien.com::e6ea0826-c1e9-427e-93a0-390831360cb2" providerId="AD"/>
      </p:ext>
    </p:extLst>
  </p:cmAuthor>
  <p:cmAuthor id="3" name="Nathaniel" initials="N" lastIdx="3" clrIdx="2">
    <p:extLst>
      <p:ext uri="{19B8F6BF-5375-455C-9EA6-DF929625EA0E}">
        <p15:presenceInfo xmlns:p15="http://schemas.microsoft.com/office/powerpoint/2012/main" userId="Nathani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B9E01"/>
    <a:srgbClr val="E1BF57"/>
    <a:srgbClr val="000000"/>
    <a:srgbClr val="1295AC"/>
    <a:srgbClr val="19172A"/>
    <a:srgbClr val="474555"/>
    <a:srgbClr val="191768"/>
    <a:srgbClr val="47417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37" autoAdjust="0"/>
    <p:restoredTop sz="96415" autoAdjust="0"/>
  </p:normalViewPr>
  <p:slideViewPr>
    <p:cSldViewPr snapToGrid="0">
      <p:cViewPr varScale="1">
        <p:scale>
          <a:sx n="65" d="100"/>
          <a:sy n="65" d="100"/>
        </p:scale>
        <p:origin x="7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2.xml.rels><?xml version="1.0" encoding="UTF-8" standalone="yes"?>
<Relationships xmlns="http://schemas.openxmlformats.org/package/2006/relationships"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rgbClr val="A6A6A6"/>
            </a:solidFill>
            <a:effectLst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713-4FF3-8DA6-98EF4054165C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713-4FF3-8DA6-98EF4054165C}"/>
              </c:ext>
            </c:extLst>
          </c:dPt>
          <c:dPt>
            <c:idx val="4"/>
            <c:invertIfNegative val="0"/>
            <c:bubble3D val="0"/>
            <c:spPr>
              <a:solidFill>
                <a:srgbClr val="075495"/>
              </a:solidFill>
              <a:effectLst/>
            </c:spPr>
            <c:extLst>
              <c:ext xmlns:c16="http://schemas.microsoft.com/office/drawing/2014/chart" uri="{C3380CC4-5D6E-409C-BE32-E72D297353CC}">
                <c16:uniqueId val="{00000003-F713-4FF3-8DA6-98EF4054165C}"/>
              </c:ext>
            </c:extLst>
          </c:dPt>
          <c:dLbls>
            <c:dLbl>
              <c:idx val="0"/>
              <c:layout>
                <c:manualLayout>
                  <c:x val="0"/>
                  <c:y val="0.11705095164680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713-4FF3-8DA6-98EF4054165C}"/>
                </c:ext>
              </c:extLst>
            </c:dLbl>
            <c:dLbl>
              <c:idx val="1"/>
              <c:layout>
                <c:manualLayout>
                  <c:x val="0"/>
                  <c:y val="0.1130147119348430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713-4FF3-8DA6-98EF4054165C}"/>
                </c:ext>
              </c:extLst>
            </c:dLbl>
            <c:dLbl>
              <c:idx val="2"/>
              <c:layout>
                <c:manualLayout>
                  <c:x val="0"/>
                  <c:y val="0.1210871913587603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F713-4FF3-8DA6-98EF4054165C}"/>
                </c:ext>
              </c:extLst>
            </c:dLbl>
            <c:dLbl>
              <c:idx val="3"/>
              <c:layout>
                <c:manualLayout>
                  <c:x val="0"/>
                  <c:y val="0.12915967078267759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F713-4FF3-8DA6-98EF4054165C}"/>
                </c:ext>
              </c:extLst>
            </c:dLbl>
            <c:dLbl>
              <c:idx val="4"/>
              <c:layout>
                <c:manualLayout>
                  <c:x val="0"/>
                  <c:y val="0.12108719135876037"/>
                </c:manualLayout>
              </c:layout>
              <c:tx>
                <c:rich>
                  <a:bodyPr/>
                  <a:lstStyle/>
                  <a:p>
                    <a:pPr>
                      <a:defRPr b="1">
                        <a:solidFill>
                          <a:schemeClr val="bg1"/>
                        </a:solidFill>
                      </a:defRPr>
                    </a:pPr>
                    <a:fld id="{228BA087-CCB8-5C43-8942-3C9A23D71CF2}" type="VALUE">
                      <a:rPr lang="en-US" b="1"/>
                      <a:pPr>
                        <a:defRPr b="1">
                          <a:solidFill>
                            <a:schemeClr val="bg1"/>
                          </a:solidFill>
                        </a:defRPr>
                      </a:pPr>
                      <a:t>[VALUE]</a:t>
                    </a:fld>
                    <a:r>
                      <a:rPr lang="en-US" b="1"/>
                      <a:t>.0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F713-4FF3-8DA6-98EF4054165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Sheet1!$A$2:$A$6</c:f>
              <c:strCache>
                <c:ptCount val="5"/>
                <c:pt idx="0">
                  <c:v>200# NH3</c:v>
                </c:pt>
                <c:pt idx="1">
                  <c:v>100# NH3</c:v>
                </c:pt>
                <c:pt idx="2">
                  <c:v>175# ESN 
sidedress</c:v>
                </c:pt>
                <c:pt idx="3">
                  <c:v>175# NH3</c:v>
                </c:pt>
                <c:pt idx="4">
                  <c:v>175#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218.9</c:v>
                </c:pt>
                <c:pt idx="1">
                  <c:v>219.4</c:v>
                </c:pt>
                <c:pt idx="2">
                  <c:v>209.3</c:v>
                </c:pt>
                <c:pt idx="3">
                  <c:v>214.3</c:v>
                </c:pt>
                <c:pt idx="4">
                  <c:v>226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713-4FF3-8DA6-98EF405416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4"/>
        <c:axId val="-2085920728"/>
        <c:axId val="-2086308904"/>
      </c:barChart>
      <c:catAx>
        <c:axId val="-2085920728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-2086308904"/>
        <c:crosses val="autoZero"/>
        <c:auto val="1"/>
        <c:lblAlgn val="ctr"/>
        <c:lblOffset val="100"/>
        <c:noMultiLvlLbl val="0"/>
      </c:catAx>
      <c:valAx>
        <c:axId val="-208630890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859207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8D2-E645-B85E-5120417E7206}"/>
              </c:ext>
            </c:extLst>
          </c:dPt>
          <c:dPt>
            <c:idx val="1"/>
            <c:invertIfNegative val="0"/>
            <c:bubble3D val="0"/>
            <c:spPr>
              <a:solidFill>
                <a:srgbClr val="07549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28D2-E645-B85E-5120417E7206}"/>
              </c:ext>
            </c:extLst>
          </c:dPt>
          <c:dPt>
            <c:idx val="2"/>
            <c:invertIfNegative val="0"/>
            <c:bubble3D val="0"/>
            <c:spPr>
              <a:solidFill>
                <a:srgbClr val="A6A6A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28D2-E645-B85E-5120417E7206}"/>
              </c:ext>
            </c:extLst>
          </c:dPt>
          <c:dLbls>
            <c:dLbl>
              <c:idx val="0"/>
              <c:layout>
                <c:manualLayout>
                  <c:x val="-2.8645502418044985E-17"/>
                  <c:y val="0.112601758440770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28D2-E645-B85E-5120417E7206}"/>
                </c:ext>
              </c:extLst>
            </c:dLbl>
            <c:dLbl>
              <c:idx val="1"/>
              <c:layout>
                <c:manualLayout>
                  <c:x val="-5.729100483608997E-17"/>
                  <c:y val="9.4440184498710528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4-28D2-E645-B85E-5120417E7206}"/>
                </c:ext>
              </c:extLst>
            </c:dLbl>
            <c:dLbl>
              <c:idx val="2"/>
              <c:layout>
                <c:manualLayout>
                  <c:x val="-1.1458200967217994E-16"/>
                  <c:y val="0.1162340732291821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6-28D2-E645-B85E-5120417E720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UAN 32%</c:v>
                </c:pt>
                <c:pt idx="1">
                  <c:v>Treated with</c:v>
                </c:pt>
                <c:pt idx="2">
                  <c:v>Pinnacle Product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170.2</c:v>
                </c:pt>
                <c:pt idx="1">
                  <c:v>189.5</c:v>
                </c:pt>
                <c:pt idx="2">
                  <c:v>168.3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8D2-E645-B85E-5120417E72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7"/>
        <c:axId val="1506924815"/>
        <c:axId val="1506926463"/>
      </c:barChart>
      <c:catAx>
        <c:axId val="150692481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6926463"/>
        <c:crosses val="autoZero"/>
        <c:auto val="1"/>
        <c:lblAlgn val="ctr"/>
        <c:lblOffset val="100"/>
        <c:noMultiLvlLbl val="0"/>
      </c:catAx>
      <c:valAx>
        <c:axId val="1506926463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schemeClr val="tx1"/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0692481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A4E927-BB41-A243-BD21-B13611487725}" type="datetimeFigureOut">
              <a:rPr lang="en-US" smtClean="0"/>
              <a:t>5/11/2021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5605A-F97B-6347-B7D1-4001CF5BA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7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_image_lef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0F05A53B-0EAB-E649-917E-2B840EE1CE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803" y="1889090"/>
            <a:ext cx="7942729" cy="2474490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01ADEC8D-7742-454A-B5BB-FDF1B07636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33852" y="4646368"/>
            <a:ext cx="7942729" cy="94051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75F94E0F-412D-D249-958C-8CA2C2C900A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34023" y="5798313"/>
            <a:ext cx="1578550" cy="352069"/>
          </a:xfrm>
        </p:spPr>
        <p:txBody>
          <a:bodyPr>
            <a:noAutofit/>
          </a:bodyPr>
          <a:lstStyle>
            <a:lvl1pPr marL="0" indent="0">
              <a:buNone/>
              <a:defRPr sz="1600">
                <a:solidFill>
                  <a:schemeClr val="accent3"/>
                </a:solidFill>
              </a:defRPr>
            </a:lvl1pPr>
          </a:lstStyle>
          <a:p>
            <a:pPr lvl="0"/>
            <a:r>
              <a:rPr lang="en-US" dirty="0"/>
              <a:t>May 21, 2020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3B20FF-FF92-4EA8-9981-30941D57A48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5" y="6080251"/>
            <a:ext cx="1780155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28610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Side ligh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3CFA-6B09-1C49-ACDF-A0D8C01C5B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8397" y="2254061"/>
            <a:ext cx="4967603" cy="225558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Section Slide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F7CD764-259E-1447-8859-E38354CE2C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8399" y="4792435"/>
            <a:ext cx="4967601" cy="156498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917DAF5-C280-43D4-80A4-55BB0D91A52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5" y="6080251"/>
            <a:ext cx="1780155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726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4E770-BBD2-274E-8C54-B114E04D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Importance of NexBlue Nitrogen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5C1D9-D734-034E-8BE3-3AABFFD5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6E298-36E6-DA4D-B567-9C48BCDC33F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917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256260-99DC-5D4B-AA2E-CFF4C4B1D161}"/>
              </a:ext>
            </a:extLst>
          </p:cNvPr>
          <p:cNvCxnSpPr>
            <a:cxnSpLocks/>
          </p:cNvCxnSpPr>
          <p:nvPr userDrawn="1"/>
        </p:nvCxnSpPr>
        <p:spPr>
          <a:xfrm>
            <a:off x="830283" y="6379284"/>
            <a:ext cx="0" cy="199091"/>
          </a:xfrm>
          <a:prstGeom prst="line">
            <a:avLst/>
          </a:prstGeom>
          <a:ln/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F3BE9CA-7331-8644-BEFA-DAD5530378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>
              <a:buFont typeface="Arial" panose="020B0604020202020204" pitchFamily="34" charset="0"/>
              <a:buChar char="•"/>
              <a:tabLst/>
              <a:defRPr/>
            </a:lvl1pPr>
            <a:lvl2pPr marL="539750" indent="-180975">
              <a:tabLst/>
              <a:defRPr/>
            </a:lvl2pPr>
            <a:lvl3pPr marL="889000" indent="-169863">
              <a:tabLst/>
              <a:defRPr/>
            </a:lvl3pPr>
            <a:lvl4pPr marL="1289050" indent="-169863">
              <a:tabLst/>
              <a:defRPr/>
            </a:lvl4pPr>
            <a:lvl5pPr marL="1828800" indent="-360363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6BF711FC-062D-5149-9939-348133A6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5373F22-B415-4FE4-89AF-58380F1E5DA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5" y="6080251"/>
            <a:ext cx="1780158" cy="46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9124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4E770-BBD2-274E-8C54-B114E04D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Importance of NexBlue Nitrogen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5C1D9-D734-034E-8BE3-3AABFFD5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6E298-36E6-DA4D-B567-9C48BCDC33F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917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256260-99DC-5D4B-AA2E-CFF4C4B1D161}"/>
              </a:ext>
            </a:extLst>
          </p:cNvPr>
          <p:cNvCxnSpPr>
            <a:cxnSpLocks/>
          </p:cNvCxnSpPr>
          <p:nvPr userDrawn="1"/>
        </p:nvCxnSpPr>
        <p:spPr>
          <a:xfrm>
            <a:off x="830283" y="6379284"/>
            <a:ext cx="0" cy="199091"/>
          </a:xfrm>
          <a:prstGeom prst="line">
            <a:avLst/>
          </a:prstGeom>
          <a:ln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F3BE9CA-7331-8644-BEFA-DAD5530378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>
              <a:buFont typeface="Arial" panose="020B0604020202020204" pitchFamily="34" charset="0"/>
              <a:buChar char="•"/>
              <a:tabLst/>
              <a:defRPr/>
            </a:lvl1pPr>
            <a:lvl2pPr marL="539750" indent="-180975">
              <a:tabLst/>
              <a:defRPr/>
            </a:lvl2pPr>
            <a:lvl3pPr marL="889000" indent="-169863">
              <a:tabLst/>
              <a:defRPr/>
            </a:lvl3pPr>
            <a:lvl4pPr marL="1289050" indent="-169863">
              <a:tabLst/>
              <a:defRPr/>
            </a:lvl4pPr>
            <a:lvl5pPr marL="1828800" indent="-360363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6BF711FC-062D-5149-9939-348133A6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83AF9EBC-C83A-443F-93E8-0895F71D27A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5" y="6080251"/>
            <a:ext cx="1780158" cy="46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3170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4E770-BBD2-274E-8C54-B114E04D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Importance of NexBlue Nitrogen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5C1D9-D734-034E-8BE3-3AABFFD5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6E298-36E6-DA4D-B567-9C48BCDC33F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917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256260-99DC-5D4B-AA2E-CFF4C4B1D161}"/>
              </a:ext>
            </a:extLst>
          </p:cNvPr>
          <p:cNvCxnSpPr>
            <a:cxnSpLocks/>
          </p:cNvCxnSpPr>
          <p:nvPr userDrawn="1"/>
        </p:nvCxnSpPr>
        <p:spPr>
          <a:xfrm>
            <a:off x="830283" y="6379284"/>
            <a:ext cx="0" cy="19909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F3BE9CA-7331-8644-BEFA-DAD5530378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>
              <a:buFont typeface="Arial" panose="020B0604020202020204" pitchFamily="34" charset="0"/>
              <a:buChar char="•"/>
              <a:tabLst/>
              <a:defRPr/>
            </a:lvl1pPr>
            <a:lvl2pPr marL="539750" indent="-180975">
              <a:tabLst/>
              <a:defRPr/>
            </a:lvl2pPr>
            <a:lvl3pPr marL="889000" indent="-169863">
              <a:tabLst/>
              <a:defRPr/>
            </a:lvl3pPr>
            <a:lvl4pPr marL="1289050" indent="-169863">
              <a:tabLst/>
              <a:defRPr/>
            </a:lvl4pPr>
            <a:lvl5pPr marL="1828800" indent="-360363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6BF711FC-062D-5149-9939-348133A6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917BF78-ED52-4F91-91EF-3A5829C3BCE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5" y="6080251"/>
            <a:ext cx="1780158" cy="46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40147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4E770-BBD2-274E-8C54-B114E04D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Importance of NexBlue Nitrogen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5C1D9-D734-034E-8BE3-3AABFFD5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6E298-36E6-DA4D-B567-9C48BCDC33F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917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256260-99DC-5D4B-AA2E-CFF4C4B1D161}"/>
              </a:ext>
            </a:extLst>
          </p:cNvPr>
          <p:cNvCxnSpPr>
            <a:cxnSpLocks/>
          </p:cNvCxnSpPr>
          <p:nvPr userDrawn="1"/>
        </p:nvCxnSpPr>
        <p:spPr>
          <a:xfrm>
            <a:off x="830283" y="6379284"/>
            <a:ext cx="0" cy="19909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F3BE9CA-7331-8644-BEFA-DAD5530378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>
              <a:buFont typeface="Arial" panose="020B0604020202020204" pitchFamily="34" charset="0"/>
              <a:buChar char="•"/>
              <a:tabLst/>
              <a:defRPr/>
            </a:lvl1pPr>
            <a:lvl2pPr marL="539750" indent="-180975">
              <a:tabLst/>
              <a:defRPr/>
            </a:lvl2pPr>
            <a:lvl3pPr marL="889000" indent="-169863">
              <a:tabLst/>
              <a:defRPr/>
            </a:lvl3pPr>
            <a:lvl4pPr marL="1289050" indent="-169863">
              <a:tabLst/>
              <a:defRPr/>
            </a:lvl4pPr>
            <a:lvl5pPr marL="1828800" indent="-360363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6BF711FC-062D-5149-9939-348133A6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EF028E32-E3DD-4A00-9C42-21CC20E05D5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5" y="6080251"/>
            <a:ext cx="1780158" cy="46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788160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4E770-BBD2-274E-8C54-B114E04D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Importance of NexBlue Nitrogen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5C1D9-D734-034E-8BE3-3AABFFD5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6E298-36E6-DA4D-B567-9C48BCDC33F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917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256260-99DC-5D4B-AA2E-CFF4C4B1D161}"/>
              </a:ext>
            </a:extLst>
          </p:cNvPr>
          <p:cNvCxnSpPr>
            <a:cxnSpLocks/>
          </p:cNvCxnSpPr>
          <p:nvPr userDrawn="1"/>
        </p:nvCxnSpPr>
        <p:spPr>
          <a:xfrm>
            <a:off x="830283" y="6379284"/>
            <a:ext cx="0" cy="199091"/>
          </a:xfrm>
          <a:prstGeom prst="line">
            <a:avLst/>
          </a:prstGeom>
          <a:ln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DF3BE9CA-7331-8644-BEFA-DAD55303783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69875" indent="-269875">
              <a:buFont typeface="Arial" panose="020B0604020202020204" pitchFamily="34" charset="0"/>
              <a:buChar char="•"/>
              <a:tabLst/>
              <a:defRPr/>
            </a:lvl1pPr>
            <a:lvl2pPr marL="539750" indent="-180975">
              <a:tabLst/>
              <a:defRPr/>
            </a:lvl2pPr>
            <a:lvl3pPr marL="889000" indent="-169863">
              <a:tabLst/>
              <a:defRPr/>
            </a:lvl3pPr>
            <a:lvl4pPr marL="1289050" indent="-169863">
              <a:tabLst/>
              <a:defRPr/>
            </a:lvl4pPr>
            <a:lvl5pPr marL="1828800" indent="-360363">
              <a:tabLst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Title Placeholder 1">
            <a:extLst>
              <a:ext uri="{FF2B5EF4-FFF2-40B4-BE49-F238E27FC236}">
                <a16:creationId xmlns:a16="http://schemas.microsoft.com/office/drawing/2014/main" id="{6BF711FC-062D-5149-9939-348133A61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58156A0F-9B17-47E5-B6D7-969EDB35E9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5" y="6080251"/>
            <a:ext cx="1780158" cy="46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74896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dar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58D93-0485-1943-9325-52258AC03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24567-F150-774B-97D8-42964AE2BE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54E770-BBD2-274E-8C54-B114E04D6F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Importance of NexBlue Nitrogen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15C1D9-D734-034E-8BE3-3AABFFD552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6E298-36E6-DA4D-B567-9C48BCDC33F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C256260-99DC-5D4B-AA2E-CFF4C4B1D161}"/>
              </a:ext>
            </a:extLst>
          </p:cNvPr>
          <p:cNvCxnSpPr>
            <a:cxnSpLocks/>
          </p:cNvCxnSpPr>
          <p:nvPr userDrawn="1"/>
        </p:nvCxnSpPr>
        <p:spPr>
          <a:xfrm>
            <a:off x="830283" y="6379284"/>
            <a:ext cx="0" cy="199091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CFA33B0-8777-45F0-8B66-1562F8C4EA2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5" y="6080251"/>
            <a:ext cx="1780155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0394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7D804C-C28F-8147-B8F3-610F2CB4A6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96B633-3250-284C-A5DB-AF31CC3EA2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33B5DA9-EFA3-6E48-AF5F-2A8DA0BBDE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3F6C62-3CED-254F-9BFE-08C2F08D9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Importance of NexBlue Nitrogen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90BB36-D713-DF4D-96A3-8423746FD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6E298-36E6-DA4D-B567-9C48BCDC33F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917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1CC19C3-D792-2C4C-8D70-7538D21ED3F7}"/>
              </a:ext>
            </a:extLst>
          </p:cNvPr>
          <p:cNvCxnSpPr>
            <a:cxnSpLocks/>
          </p:cNvCxnSpPr>
          <p:nvPr userDrawn="1"/>
        </p:nvCxnSpPr>
        <p:spPr>
          <a:xfrm>
            <a:off x="830283" y="6379284"/>
            <a:ext cx="0" cy="199091"/>
          </a:xfrm>
          <a:prstGeom prst="line">
            <a:avLst/>
          </a:prstGeom>
          <a:ln w="12700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8" name="Picture 7" descr="A picture containing logo&#10;&#10;Description automatically generated">
            <a:extLst>
              <a:ext uri="{FF2B5EF4-FFF2-40B4-BE49-F238E27FC236}">
                <a16:creationId xmlns:a16="http://schemas.microsoft.com/office/drawing/2014/main" id="{7BDD86EE-AF38-4EF0-B160-3F72E84E76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5" y="6080251"/>
            <a:ext cx="1780158" cy="46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59555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icture with Caption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B34F199-715C-E04C-9B48-BBE4BBF89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Importance of NexBlue Nitrogen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D196C0-307E-354D-9844-6CF6509BF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6E298-36E6-DA4D-B567-9C48BCDC33F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>
                    <a:lumMod val="95000"/>
                  </a:srgbClr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>
                  <a:lumMod val="95000"/>
                </a:srgbClr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2CD0166C-5480-F64D-8F30-083C4FCE1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124222" y="2393976"/>
            <a:ext cx="8088925" cy="1519622"/>
          </a:xfrm>
        </p:spPr>
        <p:txBody>
          <a:bodyPr anchor="b">
            <a:normAutofit/>
          </a:bodyPr>
          <a:lstStyle>
            <a:lvl1pPr>
              <a:defRPr sz="3200" b="0" i="0">
                <a:latin typeface="+mn-lt"/>
              </a:defRPr>
            </a:lvl1pPr>
          </a:lstStyle>
          <a:p>
            <a:r>
              <a:rPr lang="en-US"/>
              <a:t>Lorem ipsum dolor sit </a:t>
            </a:r>
            <a:r>
              <a:rPr lang="en-US" err="1"/>
              <a:t>amet</a:t>
            </a:r>
            <a:r>
              <a:rPr lang="en-US"/>
              <a:t>, </a:t>
            </a:r>
            <a:r>
              <a:rPr lang="en-US" err="1"/>
              <a:t>consectetur</a:t>
            </a:r>
            <a:r>
              <a:rPr lang="en-US"/>
              <a:t> </a:t>
            </a:r>
            <a:r>
              <a:rPr lang="en-US" err="1"/>
              <a:t>adipiscing</a:t>
            </a:r>
            <a:r>
              <a:rPr lang="en-US"/>
              <a:t> </a:t>
            </a:r>
            <a:r>
              <a:rPr lang="en-US" err="1"/>
              <a:t>elit</a:t>
            </a:r>
            <a:r>
              <a:rPr lang="en-US"/>
              <a:t>. Integer dictum </a:t>
            </a:r>
            <a:r>
              <a:rPr lang="en-US" err="1"/>
              <a:t>nisl</a:t>
            </a:r>
            <a:r>
              <a:rPr lang="en-US"/>
              <a:t> in dui </a:t>
            </a:r>
            <a:r>
              <a:rPr lang="en-US" err="1"/>
              <a:t>placerat</a:t>
            </a:r>
            <a:r>
              <a:rPr lang="en-US"/>
              <a:t>, sed </a:t>
            </a:r>
            <a:r>
              <a:rPr lang="en-US" err="1"/>
              <a:t>vehicula</a:t>
            </a:r>
            <a:r>
              <a:rPr lang="en-US"/>
              <a:t> </a:t>
            </a:r>
            <a:r>
              <a:rPr lang="en-US" err="1"/>
              <a:t>nibh</a:t>
            </a:r>
            <a:r>
              <a:rPr lang="en-US"/>
              <a:t> gravida. </a:t>
            </a:r>
          </a:p>
        </p:txBody>
      </p:sp>
      <p:sp>
        <p:nvSpPr>
          <p:cNvPr id="20" name="Text Placeholder 3">
            <a:extLst>
              <a:ext uri="{FF2B5EF4-FFF2-40B4-BE49-F238E27FC236}">
                <a16:creationId xmlns:a16="http://schemas.microsoft.com/office/drawing/2014/main" id="{D667D914-B32B-D943-82E1-0C90260E705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714979" y="4226427"/>
            <a:ext cx="3498168" cy="365125"/>
          </a:xfrm>
        </p:spPr>
        <p:txBody>
          <a:bodyPr/>
          <a:lstStyle>
            <a:lvl1pPr marL="0" indent="0" algn="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- Click to edit Master text styles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:a16="http://schemas.microsoft.com/office/drawing/2014/main" id="{8E250417-49F2-4517-A3F0-2EAB48807C1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5" y="6080251"/>
            <a:ext cx="1780158" cy="46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5859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image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C9DDA80E-6889-BF46-9F06-6CEAC8F4B27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61104" y="2371407"/>
            <a:ext cx="8212854" cy="1079241"/>
          </a:xfrm>
        </p:spPr>
        <p:txBody>
          <a:bodyPr anchor="b">
            <a:normAutofit/>
          </a:bodyPr>
          <a:lstStyle>
            <a:lvl1pPr algn="ctr">
              <a:defRPr sz="5200"/>
            </a:lvl1pPr>
          </a:lstStyle>
          <a:p>
            <a:r>
              <a:rPr lang="en-US"/>
              <a:t>Headline Goes Here</a:t>
            </a:r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EB4FB022-53E4-6C4E-B97F-DB114DEF6B8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61104" y="3629389"/>
            <a:ext cx="8212854" cy="1003854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4D260D-74B7-4561-B203-D45CF69048D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5" y="6080251"/>
            <a:ext cx="1780155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8568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ide ligh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3CFA-6B09-1C49-ACDF-A0D8C01C5B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8397" y="2254061"/>
            <a:ext cx="4967603" cy="225558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Section Slide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F7CD764-259E-1447-8859-E38354CE2C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8399" y="4792435"/>
            <a:ext cx="4967601" cy="156498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F62E5D-DC3E-4FCC-9454-674BF8E9AE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5" y="6080251"/>
            <a:ext cx="1780155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26276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dark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5700D4DA-696C-F445-8579-C62E4DE002F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61104" y="4312192"/>
            <a:ext cx="8212854" cy="1079241"/>
          </a:xfrm>
        </p:spPr>
        <p:txBody>
          <a:bodyPr anchor="b">
            <a:normAutofit/>
          </a:bodyPr>
          <a:lstStyle>
            <a:lvl1pPr algn="ctr">
              <a:defRPr sz="5200"/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BF7C1549-3407-BF46-A6FB-61B290470A7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61104" y="5570174"/>
            <a:ext cx="8212854" cy="1003854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183952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_You_ligh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14BDF52D-3FA1-4AC3-BD30-AFAADE6FF8C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961104" y="4312192"/>
            <a:ext cx="8212854" cy="1079241"/>
          </a:xfrm>
        </p:spPr>
        <p:txBody>
          <a:bodyPr anchor="b">
            <a:normAutofit/>
          </a:bodyPr>
          <a:lstStyle>
            <a:lvl1pPr algn="ctr">
              <a:defRPr sz="5200"/>
            </a:lvl1pPr>
          </a:lstStyle>
          <a:p>
            <a:r>
              <a:rPr lang="en-US" dirty="0"/>
              <a:t>Headline Goes Here</a:t>
            </a:r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7BD10C3-9319-46D0-B591-4B5013D546D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961104" y="5570174"/>
            <a:ext cx="8212854" cy="1003854"/>
          </a:xfr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125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</p:spTree>
    <p:extLst>
      <p:ext uri="{BB962C8B-B14F-4D97-AF65-F5344CB8AC3E}">
        <p14:creationId xmlns:p14="http://schemas.microsoft.com/office/powerpoint/2010/main" val="18458712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Side ligh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3CFA-6B09-1C49-ACDF-A0D8C01C5B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8397" y="2254061"/>
            <a:ext cx="4967603" cy="225558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Section Slide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F7CD764-259E-1447-8859-E38354CE2C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8399" y="4792435"/>
            <a:ext cx="4967601" cy="156498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163D13-1F17-49DD-8D82-B6A2A7B4F41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5" y="6080251"/>
            <a:ext cx="1780155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0365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ection Side ligh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3CFA-6B09-1C49-ACDF-A0D8C01C5B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8397" y="2254061"/>
            <a:ext cx="4967603" cy="225558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Section Slide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F7CD764-259E-1447-8859-E38354CE2C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8399" y="4792435"/>
            <a:ext cx="4967601" cy="156498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EDB833-3867-416C-8B82-C2BAB773089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5" y="6080251"/>
            <a:ext cx="1780155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980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ection Side ligh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3CFA-6B09-1C49-ACDF-A0D8C01C5B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8397" y="2254061"/>
            <a:ext cx="4967603" cy="225558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Section Slide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F7CD764-259E-1447-8859-E38354CE2C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8399" y="4792435"/>
            <a:ext cx="4967601" cy="156498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85A295E-5399-436B-AF96-1405EAF5EE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5" y="6080251"/>
            <a:ext cx="1780155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0863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ection Side ligh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3CFA-6B09-1C49-ACDF-A0D8C01C5B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8397" y="2254061"/>
            <a:ext cx="4967603" cy="225558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Section Slide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F7CD764-259E-1447-8859-E38354CE2C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8399" y="4792435"/>
            <a:ext cx="4967601" cy="156498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8411AC-0577-4B2F-BB31-C23782D48B2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5" y="6080251"/>
            <a:ext cx="1780155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706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Section Side ligh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3CFA-6B09-1C49-ACDF-A0D8C01C5B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8397" y="2254061"/>
            <a:ext cx="4967603" cy="225558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Section Slide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F7CD764-259E-1447-8859-E38354CE2C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8399" y="4792435"/>
            <a:ext cx="4967601" cy="156498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F5D0507-3FAE-4906-88A8-720D3AD4654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5" y="6080251"/>
            <a:ext cx="1780155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1626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Section Side ligh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3CFA-6B09-1C49-ACDF-A0D8C01C5B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8397" y="2254061"/>
            <a:ext cx="4967603" cy="225558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Section Slide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F7CD764-259E-1447-8859-E38354CE2C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8399" y="4792435"/>
            <a:ext cx="4967601" cy="156498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87E912-53CC-40DC-AA4E-3072D8CD2F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5" y="6080251"/>
            <a:ext cx="1780155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1951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Section Side light">
    <p:bg>
      <p:bgPr>
        <a:blipFill dpi="0" rotWithShape="1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93CFA-6B09-1C49-ACDF-A0D8C01C5B6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28397" y="2254061"/>
            <a:ext cx="4967603" cy="2255586"/>
          </a:xfrm>
        </p:spPr>
        <p:txBody>
          <a:bodyPr anchor="b"/>
          <a:lstStyle>
            <a:lvl1pPr algn="l">
              <a:defRPr sz="6000"/>
            </a:lvl1pPr>
          </a:lstStyle>
          <a:p>
            <a:r>
              <a:rPr lang="en-US" dirty="0"/>
              <a:t>Section Slide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2F7CD764-259E-1447-8859-E38354CE2C7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28399" y="4792435"/>
            <a:ext cx="4967601" cy="156498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C79EA2-ACD9-4863-A53F-D972468A50E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5995" y="6080251"/>
            <a:ext cx="1780155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982046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0A8E56-4FA4-BA41-A87B-82761CF57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06E9EF-54D6-E24D-8348-CAE57A620B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FCE0FD-1FDF-CD48-928D-01FDF42F3F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90979" y="628152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0">
                <a:solidFill>
                  <a:schemeClr val="tx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Importance of NexBlue Nitrogen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11250E-0696-7749-A987-E9720245C9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211883" y="6281519"/>
            <a:ext cx="560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6E298-36E6-DA4D-B567-9C48BCDC33F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917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3821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96" r:id="rId2"/>
    <p:sldLayoutId id="2147483916" r:id="rId3"/>
    <p:sldLayoutId id="2147483917" r:id="rId4"/>
    <p:sldLayoutId id="2147483918" r:id="rId5"/>
    <p:sldLayoutId id="2147483923" r:id="rId6"/>
    <p:sldLayoutId id="2147483924" r:id="rId7"/>
    <p:sldLayoutId id="2147483925" r:id="rId8"/>
    <p:sldLayoutId id="2147483926" r:id="rId9"/>
    <p:sldLayoutId id="2147483915" r:id="rId10"/>
    <p:sldLayoutId id="2147483899" r:id="rId11"/>
    <p:sldLayoutId id="2147483919" r:id="rId12"/>
    <p:sldLayoutId id="2147483920" r:id="rId13"/>
    <p:sldLayoutId id="2147483922" r:id="rId14"/>
    <p:sldLayoutId id="2147483927" r:id="rId15"/>
    <p:sldLayoutId id="2147483900" r:id="rId16"/>
    <p:sldLayoutId id="2147483901" r:id="rId17"/>
    <p:sldLayoutId id="2147483910" r:id="rId18"/>
    <p:sldLayoutId id="2147483911" r:id="rId19"/>
    <p:sldLayoutId id="2147483912" r:id="rId20"/>
    <p:sldLayoutId id="2147483913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5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5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07BA5A-B411-4583-AEB8-E1D4FD1FD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23803" y="1889090"/>
            <a:ext cx="8805997" cy="2474490"/>
          </a:xfrm>
        </p:spPr>
        <p:txBody>
          <a:bodyPr>
            <a:normAutofit fontScale="90000"/>
          </a:bodyPr>
          <a:lstStyle/>
          <a:p>
            <a:r>
              <a:rPr lang="en-US" dirty="0"/>
              <a:t>Importance of NexBlu Nitrogen for Successful </a:t>
            </a:r>
            <a:r>
              <a:rPr lang="en-US" dirty="0" err="1"/>
              <a:t>Sidedress</a:t>
            </a:r>
            <a:r>
              <a:rPr lang="en-US" dirty="0"/>
              <a:t> Applications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0325532-744D-40B8-A755-F2B4BC550F1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Presented by Dr. Brian </a:t>
            </a:r>
            <a:r>
              <a:rPr lang="en-US" dirty="0" err="1"/>
              <a:t>Cornelious</a:t>
            </a:r>
            <a:r>
              <a:rPr lang="en-US" dirty="0"/>
              <a:t>, Steve Sexton </a:t>
            </a:r>
          </a:p>
          <a:p>
            <a:r>
              <a:rPr lang="en-US" dirty="0"/>
              <a:t>&amp; Kent Moore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546C3C-484F-483B-B7D0-C5004104F4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34022" y="5798313"/>
            <a:ext cx="3198343" cy="352069"/>
          </a:xfr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May 11, 2021 | 8 am CT</a:t>
            </a:r>
          </a:p>
        </p:txBody>
      </p:sp>
    </p:spTree>
    <p:extLst>
      <p:ext uri="{BB962C8B-B14F-4D97-AF65-F5344CB8AC3E}">
        <p14:creationId xmlns:p14="http://schemas.microsoft.com/office/powerpoint/2010/main" val="52432549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814E0AA2-0310-FE41-A9A5-31A55FF8A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06599"/>
            <a:ext cx="10515600" cy="4170363"/>
          </a:xfrm>
        </p:spPr>
        <p:txBody>
          <a:bodyPr/>
          <a:lstStyle/>
          <a:p>
            <a:r>
              <a:rPr lang="en-US" dirty="0"/>
              <a:t>Your complete N solution (apply just like you would UAN)</a:t>
            </a:r>
          </a:p>
          <a:p>
            <a:r>
              <a:rPr lang="en-US" dirty="0"/>
              <a:t>Makes nutrients available later into the season</a:t>
            </a:r>
          </a:p>
          <a:p>
            <a:r>
              <a:rPr lang="en-US" dirty="0"/>
              <a:t>Better utilization of N due to a more “well balanced diet”</a:t>
            </a:r>
          </a:p>
          <a:p>
            <a:r>
              <a:rPr lang="en-US" dirty="0"/>
              <a:t>Unlock potential of plant-available nutrients that may </a:t>
            </a:r>
            <a:br>
              <a:rPr lang="en-US" dirty="0"/>
            </a:br>
            <a:r>
              <a:rPr lang="en-US" dirty="0"/>
              <a:t>be bound up within soil and make more total nutrients </a:t>
            </a:r>
            <a:br>
              <a:rPr lang="en-US" dirty="0"/>
            </a:br>
            <a:r>
              <a:rPr lang="en-US" dirty="0"/>
              <a:t>available to the plant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325563"/>
          </a:xfrm>
        </p:spPr>
        <p:txBody>
          <a:bodyPr anchor="b"/>
          <a:lstStyle/>
          <a:p>
            <a:r>
              <a:rPr lang="en-US" dirty="0"/>
              <a:t>How NexBlu Fits Any </a:t>
            </a:r>
            <a:br>
              <a:rPr lang="en-US" dirty="0"/>
            </a:br>
            <a:r>
              <a:rPr lang="en-US" dirty="0"/>
              <a:t>UAN </a:t>
            </a:r>
            <a:r>
              <a:rPr lang="en-US" dirty="0" err="1"/>
              <a:t>Sidedress</a:t>
            </a:r>
            <a:r>
              <a:rPr lang="en-US" dirty="0"/>
              <a:t> Application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587F190-E84E-1A4C-9159-B46F8DCB4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Importance of NexBlue Nitrogen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CAC4E19-CF38-1A49-97C4-486D61763B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6E298-36E6-DA4D-B567-9C48BCDC33F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917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3589948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AE643-B895-B14D-819D-9A6075A96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0333"/>
            <a:ext cx="11179629" cy="74656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Corn – Clay, KY (2019)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40000D-7A30-544E-8AEC-8029B25A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NexBlu </a:t>
            </a:r>
            <a:r>
              <a:rPr lang="en-US" dirty="0" smtClean="0"/>
              <a:t>31 </a:t>
            </a:r>
            <a:r>
              <a:rPr lang="en-US" dirty="0"/>
              <a:t>Corn Trial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4F54A4-78C6-5644-9C5D-A53209DB0845}"/>
              </a:ext>
            </a:extLst>
          </p:cNvPr>
          <p:cNvSpPr txBox="1"/>
          <p:nvPr/>
        </p:nvSpPr>
        <p:spPr>
          <a:xfrm>
            <a:off x="1403388" y="2205917"/>
            <a:ext cx="120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Bu/a</a:t>
            </a:r>
          </a:p>
        </p:txBody>
      </p:sp>
      <p:graphicFrame>
        <p:nvGraphicFramePr>
          <p:cNvPr id="15" name="Chart 14"/>
          <p:cNvGraphicFramePr/>
          <p:nvPr/>
        </p:nvGraphicFramePr>
        <p:xfrm>
          <a:off x="1403388" y="2457972"/>
          <a:ext cx="8147108" cy="31464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Picture 2" descr="C:\Users\ricmoore\Dropbox\Loveland\Nutritionals\Agricen\NexBlu\NexBlu-logo-final.png">
            <a:extLst>
              <a:ext uri="{FF2B5EF4-FFF2-40B4-BE49-F238E27FC236}">
                <a16:creationId xmlns:a16="http://schemas.microsoft.com/office/drawing/2014/main" id="{CCE264B8-A9E3-8946-A598-2CBE8FE27F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9565" y="5800235"/>
            <a:ext cx="987121" cy="453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18E78BD0-E249-1F4F-8863-ACA367CF6B14}"/>
              </a:ext>
            </a:extLst>
          </p:cNvPr>
          <p:cNvSpPr txBox="1"/>
          <p:nvPr/>
        </p:nvSpPr>
        <p:spPr>
          <a:xfrm>
            <a:off x="1939132" y="5483278"/>
            <a:ext cx="152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cs typeface="Cambria"/>
              </a:rPr>
              <a:t>200# NH</a:t>
            </a:r>
            <a:r>
              <a:rPr lang="en-US" sz="1400" baseline="-25000" dirty="0">
                <a:cs typeface="Cambria"/>
              </a:rPr>
              <a:t>3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F95B62D-54D7-E141-AA71-06A938FAC7C7}"/>
              </a:ext>
            </a:extLst>
          </p:cNvPr>
          <p:cNvSpPr txBox="1"/>
          <p:nvPr/>
        </p:nvSpPr>
        <p:spPr>
          <a:xfrm>
            <a:off x="3437426" y="5499611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cs typeface="Cambria"/>
              </a:rPr>
              <a:t>100# NH</a:t>
            </a:r>
            <a:r>
              <a:rPr lang="en-US" sz="1400" baseline="-25000" dirty="0">
                <a:cs typeface="Cambria"/>
              </a:rPr>
              <a:t>3</a:t>
            </a:r>
            <a:r>
              <a:rPr lang="en-US" sz="1400" dirty="0">
                <a:cs typeface="Cambria"/>
              </a:rPr>
              <a:t> </a:t>
            </a:r>
            <a:br>
              <a:rPr lang="en-US" sz="1400" dirty="0">
                <a:cs typeface="Cambria"/>
              </a:rPr>
            </a:br>
            <a:r>
              <a:rPr lang="en-US" sz="1400" dirty="0">
                <a:cs typeface="Cambria"/>
              </a:rPr>
              <a:t>+ 75# ESN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76AFD16-2BB6-F043-9A38-26EE3617DCDC}"/>
              </a:ext>
            </a:extLst>
          </p:cNvPr>
          <p:cNvSpPr txBox="1"/>
          <p:nvPr/>
        </p:nvSpPr>
        <p:spPr>
          <a:xfrm>
            <a:off x="4913687" y="5483278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cs typeface="Cambria"/>
              </a:rPr>
              <a:t>175# ESN sidedress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37DD62B-9BFD-AB4B-89F4-22CE8D2C2B99}"/>
              </a:ext>
            </a:extLst>
          </p:cNvPr>
          <p:cNvSpPr txBox="1"/>
          <p:nvPr/>
        </p:nvSpPr>
        <p:spPr>
          <a:xfrm>
            <a:off x="6400964" y="5483278"/>
            <a:ext cx="152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cs typeface="Cambria"/>
              </a:rPr>
              <a:t>175# NH</a:t>
            </a:r>
            <a:r>
              <a:rPr lang="en-US" sz="1400" baseline="-25000" dirty="0">
                <a:cs typeface="Cambria"/>
              </a:rPr>
              <a:t>3</a:t>
            </a:r>
            <a:endParaRPr lang="en-US" sz="1400" dirty="0">
              <a:cs typeface="Cambri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879308D-9E66-9341-86AA-33C54BB69629}"/>
              </a:ext>
            </a:extLst>
          </p:cNvPr>
          <p:cNvSpPr txBox="1"/>
          <p:nvPr/>
        </p:nvSpPr>
        <p:spPr>
          <a:xfrm>
            <a:off x="7910274" y="5483278"/>
            <a:ext cx="15239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cs typeface="Cambria"/>
              </a:rPr>
              <a:t>175#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919F6E3-E532-0544-B740-616D22B6FD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Importance of NexBlue Nitrogen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AAA9A71-1800-8F40-A02E-4215A3C6A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6E298-36E6-DA4D-B567-9C48BCDC33F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917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4608895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AE643-B895-B14D-819D-9A6075A96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710333"/>
            <a:ext cx="11179629" cy="746562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000" b="1" dirty="0"/>
              <a:t>Corn – Union County, KY (2020)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4940000D-7A30-544E-8AEC-8029B25A4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NexBlu 31 Corn Trial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4F54A4-78C6-5644-9C5D-A53209DB0845}"/>
              </a:ext>
            </a:extLst>
          </p:cNvPr>
          <p:cNvSpPr txBox="1"/>
          <p:nvPr/>
        </p:nvSpPr>
        <p:spPr>
          <a:xfrm>
            <a:off x="1294870" y="2114736"/>
            <a:ext cx="120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Bu/a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EEEC961-43FA-784A-9F18-BF06803F1566}"/>
              </a:ext>
            </a:extLst>
          </p:cNvPr>
          <p:cNvSpPr/>
          <p:nvPr/>
        </p:nvSpPr>
        <p:spPr>
          <a:xfrm>
            <a:off x="7141541" y="5863580"/>
            <a:ext cx="1333933" cy="23032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2" descr="C:\Users\ricmoore\Dropbox\Loveland\Nutritionals\Agricen\NexBlu\NexBlu-logo-final.png">
            <a:extLst>
              <a:ext uri="{FF2B5EF4-FFF2-40B4-BE49-F238E27FC236}">
                <a16:creationId xmlns:a16="http://schemas.microsoft.com/office/drawing/2014/main" id="{3A7DAD4A-14E0-5043-B556-C69B28A93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0418" y="5903336"/>
            <a:ext cx="1065582" cy="489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58E0EEA-BC47-AB48-A615-00FD06DB0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Importance of NexBlue Nitrogen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B6CE7C-28A4-5E4A-918C-30A4058B83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6E298-36E6-DA4D-B567-9C48BCDC33F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917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294870" y="2406943"/>
            <a:ext cx="8128000" cy="3496393"/>
            <a:chOff x="1294870" y="2406943"/>
            <a:chExt cx="8128000" cy="3496393"/>
          </a:xfrm>
        </p:grpSpPr>
        <p:graphicFrame>
          <p:nvGraphicFramePr>
            <p:cNvPr id="2" name="Chart 1">
              <a:extLst>
                <a:ext uri="{FF2B5EF4-FFF2-40B4-BE49-F238E27FC236}">
                  <a16:creationId xmlns:a16="http://schemas.microsoft.com/office/drawing/2014/main" id="{0FEAA0F5-93F3-6B48-87BD-1236B37A8A6F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905773118"/>
                </p:ext>
              </p:extLst>
            </p:nvPr>
          </p:nvGraphicFramePr>
          <p:xfrm>
            <a:off x="1294870" y="2406943"/>
            <a:ext cx="8128000" cy="349639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97A9D1B-25B4-7648-B968-E005DAE995D5}"/>
                </a:ext>
              </a:extLst>
            </p:cNvPr>
            <p:cNvSpPr txBox="1"/>
            <p:nvPr/>
          </p:nvSpPr>
          <p:spPr>
            <a:xfrm>
              <a:off x="6953300" y="5555803"/>
              <a:ext cx="2281330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Competitor Product</a:t>
              </a:r>
              <a:endParaRPr lang="en-US" sz="14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5818856"/>
      </p:ext>
    </p:extLst>
  </p:cSld>
  <p:clrMapOvr>
    <a:masterClrMapping/>
  </p:clrMapOvr>
  <p:transition spd="slow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NexBlu is an enhanced N solution that replaces any standard UAN application</a:t>
            </a:r>
          </a:p>
          <a:p>
            <a:r>
              <a:rPr lang="en-US" dirty="0" smtClean="0"/>
              <a:t>Critical sulfur needs are addressed with NexBlu vs UAN alone</a:t>
            </a:r>
          </a:p>
          <a:p>
            <a:r>
              <a:rPr lang="en-US" dirty="0" smtClean="0"/>
              <a:t>The biocatalyst technology in NexBlu facilitates the cycling and uptake of more than just N – “Well balanced diet”</a:t>
            </a:r>
          </a:p>
          <a:p>
            <a:r>
              <a:rPr lang="en-US" dirty="0" smtClean="0"/>
              <a:t>Proven ROI across multiple field trials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Importance of NexBlue Nitrogen</a:t>
            </a:r>
            <a:endParaRPr kumimoji="0" lang="en-US" sz="1100" b="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6E298-36E6-DA4D-B567-9C48BCDC33F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549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684E-5FE7-45CC-9D03-42ECB7E17B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ADAD3D-9E09-42D7-AF29-D4F5D47701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Questions? </a:t>
            </a:r>
          </a:p>
          <a:p>
            <a:r>
              <a:rPr lang="en-US" dirty="0"/>
              <a:t>Contact: </a:t>
            </a:r>
            <a:r>
              <a:rPr lang="en-US" u="sng" dirty="0" err="1"/>
              <a:t>bcornelious@agricen.com</a:t>
            </a:r>
            <a:r>
              <a:rPr lang="en-US" dirty="0"/>
              <a:t> or </a:t>
            </a:r>
            <a:r>
              <a:rPr lang="en-US" u="sng" dirty="0" err="1"/>
              <a:t>ssexton@Agricen.com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469344646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CB19C-1108-4E33-B396-36BA6E89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Nutrient Efficiency Is Limited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9FA48A4E-5DFB-3143-A2C8-173837B84C96}"/>
              </a:ext>
            </a:extLst>
          </p:cNvPr>
          <p:cNvGraphicFramePr>
            <a:graphicFrameLocks noGrp="1"/>
          </p:cNvGraphicFramePr>
          <p:nvPr/>
        </p:nvGraphicFramePr>
        <p:xfrm>
          <a:off x="1796863" y="1809307"/>
          <a:ext cx="8598274" cy="2285443"/>
        </p:xfrm>
        <a:graphic>
          <a:graphicData uri="http://schemas.openxmlformats.org/drawingml/2006/table">
            <a:tbl>
              <a:tblPr/>
              <a:tblGrid>
                <a:gridCol w="4299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991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8804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/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Primary Nutrient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First Year Efficiency/Recovery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991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Nitrogen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~</a:t>
                      </a:r>
                      <a:r>
                        <a:rPr lang="en-US" sz="2000" baseline="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50%</a:t>
                      </a:r>
                      <a:endParaRPr lang="en-US" sz="2000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991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Phosphorus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10-30%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913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Potassium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20-60%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2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DC95EDBF-C83A-C442-A53C-84330F027FA4}"/>
              </a:ext>
            </a:extLst>
          </p:cNvPr>
          <p:cNvSpPr/>
          <p:nvPr/>
        </p:nvSpPr>
        <p:spPr>
          <a:xfrm>
            <a:off x="0" y="4488205"/>
            <a:ext cx="12192000" cy="11684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AAB4B6-DD60-BE4A-B07A-78B3E1B6248E}"/>
              </a:ext>
            </a:extLst>
          </p:cNvPr>
          <p:cNvSpPr/>
          <p:nvPr/>
        </p:nvSpPr>
        <p:spPr>
          <a:xfrm>
            <a:off x="1861503" y="4731418"/>
            <a:ext cx="8468993" cy="707373"/>
          </a:xfrm>
          <a:prstGeom prst="rect">
            <a:avLst/>
          </a:prstGeom>
        </p:spPr>
        <p:txBody>
          <a:bodyPr wrap="square" lIns="91440">
            <a:spAutoFit/>
          </a:bodyPr>
          <a:lstStyle/>
          <a:p>
            <a:pPr marL="0" marR="0" lvl="1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Mineralization, or the release of nutrients, must occur before </a:t>
            </a:r>
            <a:b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kumimoji="0" lang="en-US" sz="22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plants can utilize them for growth and development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AFEE7F-870C-394D-94AC-7FC1D74D20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Importance of NexBlue Nitrogen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E21FC7-03DF-FA42-A900-D6BB022E52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6E298-36E6-DA4D-B567-9C48BCDC33F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8427825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CB19C-1108-4E33-B396-36BA6E8916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4 Key Decisions to Make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0E3AF06-6BE9-7B46-98D2-A983DEF67DD7}"/>
              </a:ext>
            </a:extLst>
          </p:cNvPr>
          <p:cNvSpPr/>
          <p:nvPr/>
        </p:nvSpPr>
        <p:spPr>
          <a:xfrm>
            <a:off x="1912130" y="4463170"/>
            <a:ext cx="4031470" cy="9884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123B23B-4FB4-FC41-B25F-154B03D7F4F7}"/>
              </a:ext>
            </a:extLst>
          </p:cNvPr>
          <p:cNvSpPr/>
          <p:nvPr/>
        </p:nvSpPr>
        <p:spPr>
          <a:xfrm>
            <a:off x="1912130" y="2232569"/>
            <a:ext cx="4031470" cy="1403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AE4807D-A5A2-7840-9D6C-B02BB514DBF4}"/>
              </a:ext>
            </a:extLst>
          </p:cNvPr>
          <p:cNvSpPr/>
          <p:nvPr/>
        </p:nvSpPr>
        <p:spPr>
          <a:xfrm>
            <a:off x="1912130" y="1568542"/>
            <a:ext cx="4031470" cy="598714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5085FBA4-7119-C646-83A6-99A45867CD12}"/>
              </a:ext>
            </a:extLst>
          </p:cNvPr>
          <p:cNvSpPr/>
          <p:nvPr/>
        </p:nvSpPr>
        <p:spPr>
          <a:xfrm>
            <a:off x="1912130" y="3797605"/>
            <a:ext cx="4031470" cy="59871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12DE12A-16BE-6744-A746-91CF3A81EAD9}"/>
              </a:ext>
            </a:extLst>
          </p:cNvPr>
          <p:cNvSpPr/>
          <p:nvPr/>
        </p:nvSpPr>
        <p:spPr>
          <a:xfrm>
            <a:off x="2961978" y="1663725"/>
            <a:ext cx="1936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When to apply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C26D4D9C-D680-B04D-B7AE-00E4273BA782}"/>
              </a:ext>
            </a:extLst>
          </p:cNvPr>
          <p:cNvSpPr txBox="1">
            <a:spLocks/>
          </p:cNvSpPr>
          <p:nvPr/>
        </p:nvSpPr>
        <p:spPr>
          <a:xfrm>
            <a:off x="1988331" y="2267341"/>
            <a:ext cx="3884637" cy="136922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120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defRPr>
            </a:lvl2pPr>
            <a:lvl3pPr marL="12001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 sz="1800" kern="120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V4 – V8 is optimal timing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20-25 pounds of N have been used to this point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Rapid uptake of 100-120 pounds  or more from V8 through tassel/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silking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5C90B0A-D693-5D4D-AB2A-0339F832D342}"/>
              </a:ext>
            </a:extLst>
          </p:cNvPr>
          <p:cNvSpPr/>
          <p:nvPr/>
        </p:nvSpPr>
        <p:spPr>
          <a:xfrm>
            <a:off x="2995559" y="3906801"/>
            <a:ext cx="186461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What to apply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8BE296D4-5F2A-3440-810F-DA23D0FA5D94}"/>
              </a:ext>
            </a:extLst>
          </p:cNvPr>
          <p:cNvSpPr txBox="1">
            <a:spLocks/>
          </p:cNvSpPr>
          <p:nvPr/>
        </p:nvSpPr>
        <p:spPr>
          <a:xfrm>
            <a:off x="1988332" y="4496406"/>
            <a:ext cx="3679372" cy="98848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120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defRPr>
            </a:lvl2pPr>
            <a:lvl3pPr marL="12001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 sz="1800" kern="120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Anhydrous Ammonia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Urea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UAN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6DD6D39-ECB4-3E4C-BE55-E77602B1F401}"/>
              </a:ext>
            </a:extLst>
          </p:cNvPr>
          <p:cNvSpPr/>
          <p:nvPr/>
        </p:nvSpPr>
        <p:spPr>
          <a:xfrm>
            <a:off x="6242830" y="4463170"/>
            <a:ext cx="3523470" cy="988486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2B49DC8-CCEE-EF46-AE1B-0F7AAF95462E}"/>
              </a:ext>
            </a:extLst>
          </p:cNvPr>
          <p:cNvSpPr/>
          <p:nvPr/>
        </p:nvSpPr>
        <p:spPr>
          <a:xfrm>
            <a:off x="6242830" y="2232569"/>
            <a:ext cx="3523470" cy="1403997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EF7736E-9D5D-1743-960B-9CC2EC06A102}"/>
              </a:ext>
            </a:extLst>
          </p:cNvPr>
          <p:cNvSpPr/>
          <p:nvPr/>
        </p:nvSpPr>
        <p:spPr>
          <a:xfrm>
            <a:off x="6242830" y="1568542"/>
            <a:ext cx="3523470" cy="5987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773BFFA-C564-EE40-BD50-4CBCFBDE5A1C}"/>
              </a:ext>
            </a:extLst>
          </p:cNvPr>
          <p:cNvSpPr/>
          <p:nvPr/>
        </p:nvSpPr>
        <p:spPr>
          <a:xfrm>
            <a:off x="6242830" y="3797605"/>
            <a:ext cx="3523470" cy="59871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5BC6892-E097-9D45-BBC3-6D9EFD7F8D64}"/>
              </a:ext>
            </a:extLst>
          </p:cNvPr>
          <p:cNvSpPr/>
          <p:nvPr/>
        </p:nvSpPr>
        <p:spPr>
          <a:xfrm>
            <a:off x="7091845" y="1663725"/>
            <a:ext cx="177965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How to apply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0A93D1B7-DE22-CE4D-9615-988FF0837B73}"/>
              </a:ext>
            </a:extLst>
          </p:cNvPr>
          <p:cNvSpPr txBox="1">
            <a:spLocks/>
          </p:cNvSpPr>
          <p:nvPr/>
        </p:nvSpPr>
        <p:spPr>
          <a:xfrm>
            <a:off x="6319032" y="2267341"/>
            <a:ext cx="3679372" cy="1780553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120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defRPr>
            </a:lvl2pPr>
            <a:lvl3pPr marL="12001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 sz="1800" kern="120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Inject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Dribble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Broadcast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Fertigation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Drops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111A279-6FA9-E745-9A54-9FDCA8C0C3D1}"/>
              </a:ext>
            </a:extLst>
          </p:cNvPr>
          <p:cNvSpPr/>
          <p:nvPr/>
        </p:nvSpPr>
        <p:spPr>
          <a:xfrm>
            <a:off x="7084631" y="3906801"/>
            <a:ext cx="17940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i="1" dirty="0">
                <a:latin typeface="Arial" panose="020B0604020202020204" pitchFamily="34" charset="0"/>
                <a:cs typeface="Arial" panose="020B0604020202020204" pitchFamily="34" charset="0"/>
              </a:rPr>
              <a:t>Rate to apply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A0C488FC-AEBF-764F-94EC-90B0B90CDACA}"/>
              </a:ext>
            </a:extLst>
          </p:cNvPr>
          <p:cNvSpPr txBox="1">
            <a:spLocks/>
          </p:cNvSpPr>
          <p:nvPr/>
        </p:nvSpPr>
        <p:spPr>
          <a:xfrm>
            <a:off x="6319032" y="4496406"/>
            <a:ext cx="3679372" cy="988486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kern="120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defRPr>
            </a:lvl1pPr>
            <a:lvl2pPr marL="7429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charset="0"/>
              <a:buChar char="•"/>
              <a:tabLst/>
              <a:defRPr sz="1800" kern="120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defRPr>
            </a:lvl2pPr>
            <a:lvl3pPr marL="1200150" marR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.AppleSystemUIFont" charset="-120"/>
              <a:buChar char="-"/>
              <a:tabLst/>
              <a:defRPr sz="1800" kern="120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 Math" charset="0"/>
                <a:ea typeface="Cambria Math" charset="0"/>
                <a:cs typeface="Cambria Math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soil test recommendations, yield goals </a:t>
            </a:r>
            <a:b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preplant N applied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FE8E4C8-F22B-1F43-A16E-163BAEE10344}"/>
              </a:ext>
            </a:extLst>
          </p:cNvPr>
          <p:cNvSpPr/>
          <p:nvPr/>
        </p:nvSpPr>
        <p:spPr>
          <a:xfrm>
            <a:off x="1815547" y="5607780"/>
            <a:ext cx="84548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0">
              <a:buNone/>
            </a:pPr>
            <a:r>
              <a:rPr lang="en-US" sz="1600" i="1" dirty="0"/>
              <a:t>Over 75% of N and 50% P is taken up from VT thru Grain Fill. </a:t>
            </a:r>
          </a:p>
          <a:p>
            <a:pPr marL="0" lvl="1" indent="0">
              <a:buNone/>
            </a:pPr>
            <a:r>
              <a:rPr lang="en-US" sz="1600" i="1" dirty="0"/>
              <a:t>Univ of NE research shows an Extract application increased Bray 1 by 6.7 ppm.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C12D26-1253-C548-8D72-2273359C7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Importance of NexBlue Nitrogen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B6525D-D6F8-0249-A5FE-2D6147DEB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6E298-36E6-DA4D-B567-9C48BCDC33F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7802446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E92910-E947-A440-AD9D-C6675C84A9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45789"/>
            <a:ext cx="6381997" cy="3616366"/>
          </a:xfrm>
        </p:spPr>
        <p:txBody>
          <a:bodyPr>
            <a:noAutofit/>
          </a:bodyPr>
          <a:lstStyle/>
          <a:p>
            <a:pPr marL="342900" indent="-342900">
              <a:spcBef>
                <a:spcPts val="600"/>
              </a:spcBef>
            </a:pPr>
            <a:r>
              <a:rPr lang="en-US" sz="1800" dirty="0"/>
              <a:t>50% of UAN is in the urea form and must be converted for plant use</a:t>
            </a:r>
            <a:endParaRPr lang="en-US" sz="1800" baseline="-25000" dirty="0"/>
          </a:p>
          <a:p>
            <a:pPr marL="342900" indent="-342900">
              <a:spcBef>
                <a:spcPts val="600"/>
              </a:spcBef>
            </a:pPr>
            <a:r>
              <a:rPr lang="en-US" sz="1800" dirty="0"/>
              <a:t>Urea reacts with water in the soil immediately after application through a biological process called hydrolysis</a:t>
            </a:r>
          </a:p>
          <a:p>
            <a:pPr marL="342900" indent="-342900">
              <a:spcBef>
                <a:spcPts val="600"/>
              </a:spcBef>
            </a:pPr>
            <a:r>
              <a:rPr lang="en-US" sz="1800" dirty="0"/>
              <a:t>The biocatalyst component in </a:t>
            </a:r>
            <a:r>
              <a:rPr lang="en-US" sz="1800" dirty="0" smtClean="0"/>
              <a:t>Extract (found in NexBlu) </a:t>
            </a:r>
            <a:r>
              <a:rPr lang="en-US" sz="1800" dirty="0"/>
              <a:t>aids in the hydrolysis of </a:t>
            </a:r>
            <a:r>
              <a:rPr lang="en-US" sz="1800" dirty="0" smtClean="0"/>
              <a:t>urea </a:t>
            </a:r>
            <a:r>
              <a:rPr lang="en-US" sz="1800" dirty="0"/>
              <a:t>to plant available NH</a:t>
            </a:r>
            <a:r>
              <a:rPr lang="en-US" sz="1800" baseline="-25000" dirty="0"/>
              <a:t>4</a:t>
            </a:r>
            <a:r>
              <a:rPr lang="en-US" sz="1800" baseline="30000" dirty="0"/>
              <a:t>+</a:t>
            </a:r>
          </a:p>
          <a:p>
            <a:pPr marL="342900" indent="-342900">
              <a:spcBef>
                <a:spcPts val="600"/>
              </a:spcBef>
            </a:pPr>
            <a:r>
              <a:rPr lang="en-US" sz="1800" dirty="0"/>
              <a:t>The increase in plant available NH</a:t>
            </a:r>
            <a:r>
              <a:rPr lang="en-US" sz="1800" baseline="-25000" dirty="0"/>
              <a:t>4</a:t>
            </a:r>
            <a:r>
              <a:rPr lang="en-US" sz="1800" baseline="30000" dirty="0"/>
              <a:t>+</a:t>
            </a:r>
            <a:r>
              <a:rPr lang="en-US" sz="1800" dirty="0"/>
              <a:t> resulting from an application of Extract drives increased N availability, efficiency and plant uptake</a:t>
            </a: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23B04CD1-21A7-354C-A47E-796C9310C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0226"/>
            <a:ext cx="10515600" cy="1325563"/>
          </a:xfrm>
        </p:spPr>
        <p:txBody>
          <a:bodyPr anchor="b"/>
          <a:lstStyle/>
          <a:p>
            <a:r>
              <a:rPr lang="en-US" dirty="0"/>
              <a:t>How NexBlu Influences the Availability </a:t>
            </a:r>
            <a:br>
              <a:rPr lang="en-US" dirty="0"/>
            </a:br>
            <a:r>
              <a:rPr lang="en-US" dirty="0"/>
              <a:t>of Ammonium in UAN</a:t>
            </a:r>
          </a:p>
        </p:txBody>
      </p:sp>
      <p:pic>
        <p:nvPicPr>
          <p:cNvPr id="6" name="Picture 2" descr="Nutrient Application Equipment | 2510L Liquid Fertilizer Applicator | John  Deere US">
            <a:extLst>
              <a:ext uri="{FF2B5EF4-FFF2-40B4-BE49-F238E27FC236}">
                <a16:creationId xmlns:a16="http://schemas.microsoft.com/office/drawing/2014/main" id="{6A7088AC-EC9F-6C4D-9252-CA923ECB6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016" y="2376587"/>
            <a:ext cx="4805859" cy="2674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C4FDDA1A-0401-0B44-BB4F-15060F4249B9}"/>
              </a:ext>
            </a:extLst>
          </p:cNvPr>
          <p:cNvSpPr/>
          <p:nvPr/>
        </p:nvSpPr>
        <p:spPr>
          <a:xfrm>
            <a:off x="642958" y="5477489"/>
            <a:ext cx="11300667" cy="369332"/>
          </a:xfrm>
          <a:prstGeom prst="rect">
            <a:avLst/>
          </a:prstGeom>
        </p:spPr>
        <p:txBody>
          <a:bodyPr wrap="square" lIns="9144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US" b="1" i="1" dirty="0"/>
              <a:t>The Hydrolysis Process: Urea </a:t>
            </a:r>
            <a:r>
              <a:rPr lang="en-US" b="1" i="1" dirty="0">
                <a:sym typeface="Wingdings" panose="05000000000000000000" pitchFamily="2" charset="2"/>
              </a:rPr>
              <a:t></a:t>
            </a:r>
            <a:r>
              <a:rPr lang="en-US" b="1" i="1" dirty="0"/>
              <a:t> Ammonium Carbonate </a:t>
            </a:r>
            <a:r>
              <a:rPr lang="en-US" b="1" i="1" dirty="0">
                <a:sym typeface="Wingdings" panose="05000000000000000000" pitchFamily="2" charset="2"/>
              </a:rPr>
              <a:t></a:t>
            </a:r>
            <a:r>
              <a:rPr lang="en-US" b="1" i="1" dirty="0"/>
              <a:t> Ammonia gas (NH</a:t>
            </a:r>
            <a:r>
              <a:rPr lang="en-US" b="1" i="1" baseline="-25000" dirty="0"/>
              <a:t>3</a:t>
            </a:r>
            <a:r>
              <a:rPr lang="en-US" b="1" i="1" dirty="0"/>
              <a:t>) </a:t>
            </a:r>
            <a:r>
              <a:rPr lang="en-US" b="1" i="1" dirty="0">
                <a:sym typeface="Wingdings" panose="05000000000000000000" pitchFamily="2" charset="2"/>
              </a:rPr>
              <a:t></a:t>
            </a:r>
            <a:r>
              <a:rPr lang="en-US" b="1" i="1" dirty="0"/>
              <a:t> Ammonium (NH</a:t>
            </a:r>
            <a:r>
              <a:rPr lang="en-US" b="1" i="1" baseline="-25000" dirty="0"/>
              <a:t>4</a:t>
            </a:r>
            <a:r>
              <a:rPr lang="en-US" b="1" i="1" baseline="30000" dirty="0"/>
              <a:t>+</a:t>
            </a:r>
            <a:r>
              <a:rPr lang="en-US" b="1" i="1" dirty="0"/>
              <a:t>)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F361D57-FB65-114A-BD33-F399269CDB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Importance of </a:t>
            </a:r>
            <a:r>
              <a:rPr kumimoji="0" lang="en-US" sz="1100" b="0" i="0" u="none" strike="noStrike" kern="1200" cap="none" spc="0" normalizeH="0" baseline="0" noProof="0" dirty="0" err="1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NexBlue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Nitrogen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60F4A6E-3283-A64C-815C-0220FB6D1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6E298-36E6-DA4D-B567-9C48BCDC33F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917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2188850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3C6E025-7675-412D-9726-B6AFFE9B12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73822"/>
            <a:ext cx="10515600" cy="4351338"/>
          </a:xfrm>
        </p:spPr>
        <p:txBody>
          <a:bodyPr>
            <a:noAutofit/>
          </a:bodyPr>
          <a:lstStyle/>
          <a:p>
            <a:r>
              <a:rPr lang="en-US" sz="2400" dirty="0"/>
              <a:t>Little or no </a:t>
            </a:r>
            <a:r>
              <a:rPr lang="en-US" sz="2400" dirty="0" err="1"/>
              <a:t>preplant</a:t>
            </a:r>
            <a:r>
              <a:rPr lang="en-US" sz="2400" dirty="0"/>
              <a:t> N applied</a:t>
            </a:r>
          </a:p>
          <a:p>
            <a:r>
              <a:rPr lang="en-US" sz="2400" dirty="0"/>
              <a:t>Saturated soils in warm conditions after planting</a:t>
            </a:r>
          </a:p>
          <a:p>
            <a:r>
              <a:rPr lang="en-US" sz="2400" dirty="0"/>
              <a:t>Course (sandy) soils receiving heavy rains after planting</a:t>
            </a:r>
          </a:p>
          <a:p>
            <a:r>
              <a:rPr lang="en-US" sz="2400" dirty="0"/>
              <a:t>High </a:t>
            </a:r>
            <a:r>
              <a:rPr lang="en-US" sz="2400" dirty="0" err="1"/>
              <a:t>preplant</a:t>
            </a:r>
            <a:r>
              <a:rPr lang="en-US" sz="2400" dirty="0"/>
              <a:t> N loss due to weather</a:t>
            </a:r>
          </a:p>
          <a:p>
            <a:r>
              <a:rPr lang="en-US" sz="2400" dirty="0"/>
              <a:t>N deficiency symptoms early (prior to V3-4)</a:t>
            </a:r>
          </a:p>
          <a:p>
            <a:r>
              <a:rPr lang="en-US" sz="2400" dirty="0"/>
              <a:t>High plant populations with yield expectations greater </a:t>
            </a:r>
            <a:br>
              <a:rPr lang="en-US" sz="2400" dirty="0"/>
            </a:br>
            <a:r>
              <a:rPr lang="en-US" sz="2400" dirty="0"/>
              <a:t>than preplant N applied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E98A78A7-20AB-4A32-A24F-BB721D33F4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85541"/>
            <a:ext cx="10515600" cy="1325563"/>
          </a:xfrm>
        </p:spPr>
        <p:txBody>
          <a:bodyPr anchor="b"/>
          <a:lstStyle/>
          <a:p>
            <a:r>
              <a:rPr lang="en-US" dirty="0"/>
              <a:t>What Conditions Favor Best Responses from </a:t>
            </a:r>
            <a:r>
              <a:rPr lang="en-US" dirty="0" err="1"/>
              <a:t>Sidedress</a:t>
            </a:r>
            <a:r>
              <a:rPr lang="en-US" dirty="0"/>
              <a:t> N Applications?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A9DCC28-91A9-A348-BDBE-7B2FD4F5D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Importance of NexBlue Nitrogen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42AC450-AE0A-434E-88F6-AFA59587EE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6E298-36E6-DA4D-B567-9C48BCDC33F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917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6307663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4427" y="4178481"/>
            <a:ext cx="4967601" cy="1564984"/>
          </a:xfrm>
        </p:spPr>
        <p:txBody>
          <a:bodyPr>
            <a:noAutofit/>
          </a:bodyPr>
          <a:lstStyle/>
          <a:p>
            <a:pPr algn="ctr"/>
            <a:r>
              <a:rPr lang="en-US" sz="4000" dirty="0">
                <a:solidFill>
                  <a:srgbClr val="075495"/>
                </a:solidFill>
              </a:rPr>
              <a:t>The </a:t>
            </a:r>
            <a:r>
              <a:rPr lang="en-US" sz="4000" b="1" dirty="0">
                <a:solidFill>
                  <a:srgbClr val="075495"/>
                </a:solidFill>
              </a:rPr>
              <a:t>Blue</a:t>
            </a:r>
            <a:r>
              <a:rPr lang="en-US" sz="4000" dirty="0">
                <a:solidFill>
                  <a:srgbClr val="075495"/>
                </a:solidFill>
              </a:rPr>
              <a:t> Nitrogen</a:t>
            </a:r>
          </a:p>
        </p:txBody>
      </p:sp>
      <p:pic>
        <p:nvPicPr>
          <p:cNvPr id="7" name="Picture 2" descr="C:\Users\ricmoore\Dropbox\Loveland\Nutritionals\Agricen\NexBlu\NexBlu-logo-fina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9441" y="1789257"/>
            <a:ext cx="4557575" cy="2093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5309396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iStock-523860878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083" y="794828"/>
            <a:ext cx="11946915" cy="6070169"/>
          </a:xfrm>
          <a:prstGeom prst="rect">
            <a:avLst/>
          </a:prstGeom>
        </p:spPr>
      </p:pic>
      <p:grpSp>
        <p:nvGrpSpPr>
          <p:cNvPr id="8" name="Group 37">
            <a:extLst>
              <a:ext uri="{FF2B5EF4-FFF2-40B4-BE49-F238E27FC236}">
                <a16:creationId xmlns:a16="http://schemas.microsoft.com/office/drawing/2014/main" id="{0D08118E-AEEF-DE47-A435-5A32544E39D0}"/>
              </a:ext>
            </a:extLst>
          </p:cNvPr>
          <p:cNvGrpSpPr/>
          <p:nvPr/>
        </p:nvGrpSpPr>
        <p:grpSpPr>
          <a:xfrm>
            <a:off x="2387504" y="2688339"/>
            <a:ext cx="7416987" cy="1770793"/>
            <a:chOff x="979502" y="2480214"/>
            <a:chExt cx="7416987" cy="139032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C50CAD5-5768-B442-B820-74D97C4EC3EA}"/>
                </a:ext>
              </a:extLst>
            </p:cNvPr>
            <p:cNvSpPr/>
            <p:nvPr/>
          </p:nvSpPr>
          <p:spPr>
            <a:xfrm>
              <a:off x="979502" y="2480214"/>
              <a:ext cx="7416987" cy="1390327"/>
            </a:xfrm>
            <a:prstGeom prst="rect">
              <a:avLst/>
            </a:prstGeom>
            <a:solidFill>
              <a:srgbClr val="FFFFFF">
                <a:alpha val="83000"/>
              </a:srgbClr>
            </a:solidFill>
            <a:ln w="12700" cap="flat" cmpd="sng" algn="ctr">
              <a:solidFill>
                <a:schemeClr val="bg1"/>
              </a:solidFill>
              <a:prstDash val="solid"/>
            </a:ln>
            <a:effectLst>
              <a:outerShdw blurRad="203200" dir="2700000" algn="tl" rotWithShape="0">
                <a:srgbClr val="000000">
                  <a:alpha val="2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Content Placeholder 5">
              <a:extLst>
                <a:ext uri="{FF2B5EF4-FFF2-40B4-BE49-F238E27FC236}">
                  <a16:creationId xmlns:a16="http://schemas.microsoft.com/office/drawing/2014/main" id="{08E3D74C-4CC3-194B-9DF6-BCA962D5C6C9}"/>
                </a:ext>
              </a:extLst>
            </p:cNvPr>
            <p:cNvSpPr txBox="1">
              <a:spLocks/>
            </p:cNvSpPr>
            <p:nvPr/>
          </p:nvSpPr>
          <p:spPr>
            <a:xfrm>
              <a:off x="1091262" y="2567592"/>
              <a:ext cx="7213174" cy="129143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NexBlu is a proprietary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blen</a:t>
              </a:r>
              <a:r>
                <a:rPr lang="en-US" kern="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 of fertilizer biocatalyst and UAN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,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sng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Unique</a:t>
              </a: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cs typeface="Arial" panose="020B0604020202020204" pitchFamily="34" charset="0"/>
                </a:rPr>
                <a:t> to Loveland Products</a:t>
              </a:r>
              <a:r>
                <a:rPr lang="en-US" b="1" i="1" kern="0" dirty="0">
                  <a:latin typeface="Arial" panose="020B0604020202020204" pitchFamily="34" charset="0"/>
                  <a:cs typeface="Arial" panose="020B0604020202020204" pitchFamily="34" charset="0"/>
                </a:rPr>
                <a:t>,</a:t>
              </a:r>
              <a:endParaRPr kumimoji="0" lang="en-US" sz="1800" b="1" i="1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Designed to ensure more value for every pound of applied 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600"/>
                </a:spcBef>
                <a:spcAft>
                  <a:spcPts val="4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1" u="none" strike="noStrike" kern="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REPLACES ALL STANDARD UAN APPLICATIONS</a:t>
              </a:r>
            </a:p>
          </p:txBody>
        </p:sp>
      </p:grpSp>
      <p:sp>
        <p:nvSpPr>
          <p:cNvPr id="11" name="Rectangle 5">
            <a:extLst>
              <a:ext uri="{FF2B5EF4-FFF2-40B4-BE49-F238E27FC236}">
                <a16:creationId xmlns:a16="http://schemas.microsoft.com/office/drawing/2014/main" id="{63C37CF1-4904-C540-8AD5-DF3D123A7C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5001286"/>
            <a:ext cx="12191999" cy="1653632"/>
          </a:xfrm>
          <a:prstGeom prst="rect">
            <a:avLst/>
          </a:prstGeom>
          <a:gradFill flip="none" rotWithShape="1">
            <a:gsLst>
              <a:gs pos="32000">
                <a:srgbClr val="191768"/>
              </a:gs>
              <a:gs pos="100000">
                <a:srgbClr val="FFFFFF">
                  <a:alpha val="0"/>
                </a:srgbClr>
              </a:gs>
              <a:gs pos="67000">
                <a:srgbClr val="191768"/>
              </a:gs>
              <a:gs pos="0">
                <a:srgbClr val="FFFFFF">
                  <a:alpha val="0"/>
                </a:srgbClr>
              </a:gs>
            </a:gsLst>
            <a:lin ang="10800000" scaled="1"/>
            <a:tileRect/>
          </a:gradFill>
          <a:ln w="12700" cap="sq">
            <a:noFill/>
            <a:miter lim="800000"/>
            <a:headEnd type="none" w="sm" len="sm"/>
            <a:tailEnd type="none" w="sm" len="sm"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anchor="ctr"/>
          <a:lstStyle/>
          <a:p>
            <a:pPr marL="228600" marR="0" lvl="5" indent="-22860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63500" dir="2700000">
                  <a:srgbClr val="000000">
                    <a:alpha val="72000"/>
                  </a:srgbClr>
                </a:outerShdw>
              </a:effectLst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9E5B9A2-CF3B-D348-987A-DD9A1CE53E3E}"/>
              </a:ext>
            </a:extLst>
          </p:cNvPr>
          <p:cNvSpPr/>
          <p:nvPr/>
        </p:nvSpPr>
        <p:spPr>
          <a:xfrm>
            <a:off x="1912960" y="5111818"/>
            <a:ext cx="8024859" cy="944874"/>
          </a:xfrm>
          <a:prstGeom prst="rect">
            <a:avLst/>
          </a:prstGeom>
        </p:spPr>
        <p:txBody>
          <a:bodyPr wrap="square" lIns="1828800">
            <a:spAutoFit/>
          </a:bodyPr>
          <a:lstStyle/>
          <a:p>
            <a:pPr marL="274320" marR="0" lvl="1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Key product benefits:</a:t>
            </a:r>
          </a:p>
          <a:p>
            <a:pPr marL="274320" marR="0" lvl="1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Extends nutrient availability later into the season</a:t>
            </a:r>
          </a:p>
          <a:p>
            <a:pPr marL="274320" marR="0" lvl="1" indent="-27432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Improves total nutrient use efficiency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31C2FA7C-266E-E943-B9A5-4FA175E90995}"/>
              </a:ext>
            </a:extLst>
          </p:cNvPr>
          <p:cNvSpPr txBox="1">
            <a:spLocks/>
          </p:cNvSpPr>
          <p:nvPr/>
        </p:nvSpPr>
        <p:spPr>
          <a:xfrm>
            <a:off x="838200" y="794828"/>
            <a:ext cx="10515600" cy="53553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sz="3800" b="1" dirty="0"/>
              <a:t>Tool for Efficient Use of UAN 28/32</a:t>
            </a:r>
          </a:p>
        </p:txBody>
      </p:sp>
      <p:pic>
        <p:nvPicPr>
          <p:cNvPr id="17" name="Picture 2" descr="C:\Users\ricmoore\Dropbox\Loveland\Nutritionals\Agricen\NexBlu\NexBlu-logo-final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7123" y="1450867"/>
            <a:ext cx="1876532" cy="862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8921181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NexBlu?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AA7318D0-ED8E-F64D-B602-A95BAC397E69}"/>
              </a:ext>
            </a:extLst>
          </p:cNvPr>
          <p:cNvGrpSpPr/>
          <p:nvPr/>
        </p:nvGrpSpPr>
        <p:grpSpPr>
          <a:xfrm>
            <a:off x="6562747" y="1845237"/>
            <a:ext cx="3069031" cy="3271078"/>
            <a:chOff x="5505993" y="1611718"/>
            <a:chExt cx="3020857" cy="3221846"/>
          </a:xfrm>
        </p:grpSpPr>
        <p:pic>
          <p:nvPicPr>
            <p:cNvPr id="11" name="Content Placeholder 5">
              <a:extLst>
                <a:ext uri="{FF2B5EF4-FFF2-40B4-BE49-F238E27FC236}">
                  <a16:creationId xmlns:a16="http://schemas.microsoft.com/office/drawing/2014/main" id="{5666BE21-AF1C-B344-A1F2-B7B0C76F412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05" r="12072"/>
            <a:stretch/>
          </p:blipFill>
          <p:spPr>
            <a:xfrm>
              <a:off x="5505993" y="1611718"/>
              <a:ext cx="3020857" cy="3221846"/>
            </a:xfrm>
            <a:prstGeom prst="rect">
              <a:avLst/>
            </a:prstGeom>
          </p:spPr>
        </p:pic>
        <p:pic>
          <p:nvPicPr>
            <p:cNvPr id="12" name="Picture 2" descr="C:\Users\ricmoore\Dropbox\Loveland\Nutritionals\Agricen\NexBlu\NexBlu-logo-final.png">
              <a:extLst>
                <a:ext uri="{FF2B5EF4-FFF2-40B4-BE49-F238E27FC236}">
                  <a16:creationId xmlns:a16="http://schemas.microsoft.com/office/drawing/2014/main" id="{260E05FC-19A5-934E-918E-84B434ABB35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8164" y="3446101"/>
              <a:ext cx="1082400" cy="497254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271C4FE-8864-774C-9F6D-27B481482CCF}"/>
                </a:ext>
              </a:extLst>
            </p:cNvPr>
            <p:cNvSpPr txBox="1"/>
            <p:nvPr/>
          </p:nvSpPr>
          <p:spPr>
            <a:xfrm>
              <a:off x="5885193" y="3420135"/>
              <a:ext cx="102047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/>
                <a:t>UAN</a:t>
              </a: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E8F6A10A-1979-B64D-B8C6-9936018D7C9B}"/>
              </a:ext>
            </a:extLst>
          </p:cNvPr>
          <p:cNvSpPr/>
          <p:nvPr/>
        </p:nvSpPr>
        <p:spPr>
          <a:xfrm>
            <a:off x="924339" y="1845236"/>
            <a:ext cx="5377070" cy="955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46E51C-32B9-F446-9C67-04C644D950AF}"/>
              </a:ext>
            </a:extLst>
          </p:cNvPr>
          <p:cNvSpPr/>
          <p:nvPr/>
        </p:nvSpPr>
        <p:spPr>
          <a:xfrm>
            <a:off x="1114305" y="1946122"/>
            <a:ext cx="466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Cambria"/>
              </a:rPr>
              <a:t>An enhanced proprietary </a:t>
            </a:r>
            <a:br>
              <a:rPr lang="en-US" sz="2400" dirty="0">
                <a:solidFill>
                  <a:schemeClr val="bg1"/>
                </a:solidFill>
                <a:cs typeface="Cambria"/>
              </a:rPr>
            </a:br>
            <a:r>
              <a:rPr lang="en-US" sz="2400" dirty="0">
                <a:solidFill>
                  <a:schemeClr val="bg1"/>
                </a:solidFill>
                <a:cs typeface="Cambria"/>
              </a:rPr>
              <a:t>liquid nitrogen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31682AD-713F-3D47-B3CC-004202F4EBE3}"/>
              </a:ext>
            </a:extLst>
          </p:cNvPr>
          <p:cNvSpPr/>
          <p:nvPr/>
        </p:nvSpPr>
        <p:spPr>
          <a:xfrm>
            <a:off x="924339" y="2998175"/>
            <a:ext cx="5377070" cy="955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6E79F6A-BAAA-4644-9A89-DB95B17DFB07}"/>
              </a:ext>
            </a:extLst>
          </p:cNvPr>
          <p:cNvSpPr/>
          <p:nvPr/>
        </p:nvSpPr>
        <p:spPr>
          <a:xfrm>
            <a:off x="1114305" y="3099061"/>
            <a:ext cx="4660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Cambria"/>
              </a:rPr>
              <a:t>Enhanced nitrogen that contains proprietary biochemistry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8D58C3A-53F9-DB46-9741-205A3130F9AF}"/>
              </a:ext>
            </a:extLst>
          </p:cNvPr>
          <p:cNvSpPr/>
          <p:nvPr/>
        </p:nvSpPr>
        <p:spPr>
          <a:xfrm>
            <a:off x="924339" y="4161053"/>
            <a:ext cx="5377070" cy="95526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A04D061-F454-7D41-AF23-6C6232D256FB}"/>
              </a:ext>
            </a:extLst>
          </p:cNvPr>
          <p:cNvSpPr/>
          <p:nvPr/>
        </p:nvSpPr>
        <p:spPr>
          <a:xfrm>
            <a:off x="1114305" y="4434744"/>
            <a:ext cx="466033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  <a:cs typeface="Cambria"/>
              </a:rPr>
              <a:t>Proprietary to </a:t>
            </a:r>
            <a:r>
              <a:rPr lang="en-US" sz="2400" dirty="0" err="1">
                <a:solidFill>
                  <a:schemeClr val="bg1"/>
                </a:solidFill>
                <a:cs typeface="Cambria"/>
              </a:rPr>
              <a:t>Nutrien</a:t>
            </a:r>
            <a:r>
              <a:rPr lang="en-US" sz="2400" dirty="0">
                <a:solidFill>
                  <a:schemeClr val="bg1"/>
                </a:solidFill>
                <a:cs typeface="Cambria"/>
              </a:rPr>
              <a:t>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99AE2-874E-4441-9421-50E01A8D86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Importance of NexBlue Nitrogen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04C76-2682-9E40-89B1-BB45686D4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6E298-36E6-DA4D-B567-9C48BCDC33F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19172A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19172A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4078946" y="5217201"/>
            <a:ext cx="4967601" cy="15649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69875" indent="-269875" algn="l" defTabSz="914400" rtl="0" eaLnBrk="1" latinLnBrk="0" hangingPunct="1">
              <a:lnSpc>
                <a:spcPct val="125000"/>
              </a:lnSpc>
              <a:spcBef>
                <a:spcPts val="1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9750" indent="-180975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9000" indent="-169863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9050" indent="-169863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360363" algn="l" defTabSz="914400" rtl="0" eaLnBrk="1" latinLnBrk="0" hangingPunct="1">
              <a:lnSpc>
                <a:spcPct val="125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/>
            <a:r>
              <a:rPr lang="en-US" sz="1800" b="1" dirty="0" smtClean="0"/>
              <a:t>NexBlu 31 </a:t>
            </a:r>
            <a:r>
              <a:rPr lang="en-US" sz="1800" dirty="0" smtClean="0"/>
              <a:t>= 31.4-0-0-0.3S</a:t>
            </a:r>
          </a:p>
          <a:p>
            <a:pPr marL="342900" indent="-342900"/>
            <a:r>
              <a:rPr lang="en-US" sz="1800" b="1" dirty="0" smtClean="0"/>
              <a:t>NexBlu 27 </a:t>
            </a:r>
            <a:r>
              <a:rPr lang="en-US" sz="1800" dirty="0" smtClean="0"/>
              <a:t>= 27.6-0-0-0.3S</a:t>
            </a:r>
          </a:p>
          <a:p>
            <a:pPr marL="342900" indent="-342900"/>
            <a:r>
              <a:rPr lang="en-US" sz="1800" b="1" dirty="0" smtClean="0"/>
              <a:t>NexBlu S </a:t>
            </a:r>
            <a:r>
              <a:rPr lang="en-US" sz="1800" dirty="0" smtClean="0"/>
              <a:t>= 26-0-0-2.7S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59467254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Are the Benefits of NexBlu?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Complete nitrogen solution</a:t>
            </a:r>
          </a:p>
          <a:p>
            <a:r>
              <a:rPr lang="en-US" dirty="0"/>
              <a:t>Promotes more even crop emergence</a:t>
            </a:r>
          </a:p>
          <a:p>
            <a:r>
              <a:rPr lang="en-US" dirty="0"/>
              <a:t>Increases soil nutrient availability later in the season</a:t>
            </a:r>
          </a:p>
          <a:p>
            <a:r>
              <a:rPr lang="en-US" dirty="0"/>
              <a:t>Improves total nutrient use efficiency</a:t>
            </a:r>
          </a:p>
          <a:p>
            <a:r>
              <a:rPr lang="en-US" dirty="0"/>
              <a:t>Provides supplemental sulfur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BC5B4E5-C0E6-EE46-8E81-29A90DCD84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Importance of NexBlue Nitrogen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2A9BA0-C91D-6A4B-84BC-B0ABCD5F29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E86E298-36E6-DA4D-B567-9C48BCDC33FA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77591435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NutrienAg+Proven">
  <a:themeElements>
    <a:clrScheme name="Loveland Products">
      <a:dk1>
        <a:srgbClr val="222D64"/>
      </a:dk1>
      <a:lt1>
        <a:srgbClr val="FFFFFF"/>
      </a:lt1>
      <a:dk2>
        <a:srgbClr val="19172A"/>
      </a:dk2>
      <a:lt2>
        <a:srgbClr val="FFFFFF"/>
      </a:lt2>
      <a:accent1>
        <a:srgbClr val="4B9E01"/>
      </a:accent1>
      <a:accent2>
        <a:srgbClr val="BD202E"/>
      </a:accent2>
      <a:accent3>
        <a:srgbClr val="F26723"/>
      </a:accent3>
      <a:accent4>
        <a:srgbClr val="FDDD0F"/>
      </a:accent4>
      <a:accent5>
        <a:srgbClr val="80C342"/>
      </a:accent5>
      <a:accent6>
        <a:srgbClr val="4B9E01"/>
      </a:accent6>
      <a:hlink>
        <a:srgbClr val="4B9E01"/>
      </a:hlink>
      <a:folHlink>
        <a:srgbClr val="2A397D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NAS12497 - Dyna-Gro PPT template-compressed v7" id="{0B4D04E6-D040-D542-A54B-2ED53366D338}" vid="{C60D75D0-6A77-564A-9283-B2DA8AA4B7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8786</TotalTime>
  <Words>633</Words>
  <Application>Microsoft Office PowerPoint</Application>
  <PresentationFormat>Widescreen</PresentationFormat>
  <Paragraphs>122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Cambria</vt:lpstr>
      <vt:lpstr>Cambria Math</vt:lpstr>
      <vt:lpstr>Wingdings</vt:lpstr>
      <vt:lpstr>NutrienAg+Proven</vt:lpstr>
      <vt:lpstr>Importance of NexBlu Nitrogen for Successful Sidedress Applications</vt:lpstr>
      <vt:lpstr>General Nutrient Efficiency Is Limited</vt:lpstr>
      <vt:lpstr>4 Key Decisions to Make</vt:lpstr>
      <vt:lpstr>How NexBlu Influences the Availability  of Ammonium in UAN</vt:lpstr>
      <vt:lpstr>What Conditions Favor Best Responses from Sidedress N Applications?</vt:lpstr>
      <vt:lpstr>PowerPoint Presentation</vt:lpstr>
      <vt:lpstr>PowerPoint Presentation</vt:lpstr>
      <vt:lpstr>What Is NexBlu?</vt:lpstr>
      <vt:lpstr>What Are the Benefits of NexBlu?</vt:lpstr>
      <vt:lpstr>How NexBlu Fits Any  UAN Sidedress Application</vt:lpstr>
      <vt:lpstr>NexBlu 31 Corn Trial</vt:lpstr>
      <vt:lpstr>NexBlu 31 Corn Trial</vt:lpstr>
      <vt:lpstr>Summary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Dyna-Gro Presentation Cover Slide</dc:title>
  <dc:creator>Cheryl Bercier</dc:creator>
  <cp:lastModifiedBy>Danielle</cp:lastModifiedBy>
  <cp:revision>105</cp:revision>
  <dcterms:created xsi:type="dcterms:W3CDTF">2020-06-03T16:45:15Z</dcterms:created>
  <dcterms:modified xsi:type="dcterms:W3CDTF">2021-05-11T16:00:15Z</dcterms:modified>
</cp:coreProperties>
</file>